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mailto:sagar.kumar@example.com" TargetMode="External"/><Relationship Id="rId2" Type="http://schemas.openxmlformats.org/officeDocument/2006/relationships/hyperlink" Target="https://github.com/sagar-data-ai" TargetMode="External"/><Relationship Id="rId3" Type="http://schemas.openxmlformats.org/officeDocument/2006/relationships/hyperlink" Target="http://www.linkedin.com/in/sagar-datascience" TargetMode="External"/><Relationship Id="rId4" Type="http://schemas.openxmlformats.org/officeDocument/2006/relationships/image" Target="../media/image-10-1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image" Target="../media/image-3-13.png"/><Relationship Id="rId14" Type="http://schemas.openxmlformats.org/officeDocument/2006/relationships/image" Target="../media/image-3-14.svg"/><Relationship Id="rId15" Type="http://schemas.openxmlformats.org/officeDocument/2006/relationships/slideLayout" Target="../slideLayouts/slideLayout4.xml"/><Relationship Id="rId1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Behavior Analysis for Retail Success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Unlocking insights to drive sales, satisfaction, and loyalty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2903" y="553522"/>
            <a:ext cx="3789521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1322903" y="1429703"/>
            <a:ext cx="1198459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Your feedback is invaluable. Let's discuss how to turn these insights into action.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322903" y="2179439"/>
            <a:ext cx="2842141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Sagar Kumar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22903" y="2735818"/>
            <a:ext cx="624578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Analyst Enthusiast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322903" y="3238976"/>
            <a:ext cx="624578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further insights and collaborations, feel free to connect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22903" y="3742134"/>
            <a:ext cx="624578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GitHub -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https://github.com/sagar-data-ai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322903" y="4245293"/>
            <a:ext cx="624578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Linkedin -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www.linkedin.com/in/sagar-datascience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318" y="2204680"/>
            <a:ext cx="5247680" cy="52476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747" y="698897"/>
            <a:ext cx="7779306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Challenge: Understanding Evolving Customer Behavior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68747" y="1908572"/>
            <a:ext cx="7779306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retail company seeks to better understand customer shopping behavior to improve sales, satisfaction, and long-term loyalty.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8747" y="2751773"/>
            <a:ext cx="7779306" cy="1463040"/>
          </a:xfrm>
          <a:prstGeom prst="roundRect">
            <a:avLst>
              <a:gd name="adj" fmla="val 7500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45887" y="2751773"/>
            <a:ext cx="91440" cy="1463040"/>
          </a:xfrm>
          <a:prstGeom prst="roundRect">
            <a:avLst>
              <a:gd name="adj" fmla="val 31983"/>
            </a:avLst>
          </a:prstGeom>
          <a:solidFill>
            <a:srgbClr val="EF9C82"/>
          </a:solidFill>
          <a:ln/>
        </p:spPr>
      </p:sp>
      <p:sp>
        <p:nvSpPr>
          <p:cNvPr id="7" name="Text 4"/>
          <p:cNvSpPr/>
          <p:nvPr/>
        </p:nvSpPr>
        <p:spPr>
          <a:xfrm>
            <a:off x="6455093" y="2969538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Changing Patterns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55093" y="3373160"/>
            <a:ext cx="727519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Noticing shifts in purchasing across demographics, product categories, and sales channels (online vs. offline).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68747" y="4409718"/>
            <a:ext cx="7779306" cy="1463040"/>
          </a:xfrm>
          <a:prstGeom prst="roundRect">
            <a:avLst>
              <a:gd name="adj" fmla="val 7500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45887" y="4409718"/>
            <a:ext cx="91440" cy="1463040"/>
          </a:xfrm>
          <a:prstGeom prst="roundRect">
            <a:avLst>
              <a:gd name="adj" fmla="val 31983"/>
            </a:avLst>
          </a:prstGeom>
          <a:solidFill>
            <a:srgbClr val="EF9C82"/>
          </a:solidFill>
          <a:ln/>
        </p:spPr>
      </p:sp>
      <p:sp>
        <p:nvSpPr>
          <p:cNvPr id="11" name="Text 8"/>
          <p:cNvSpPr/>
          <p:nvPr/>
        </p:nvSpPr>
        <p:spPr>
          <a:xfrm>
            <a:off x="6455093" y="4627483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Drivers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55093" y="5031105"/>
            <a:ext cx="727519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Uncovering factors like discounts, reviews, seasons, and payment preferences that drive consumer decisions and repeat purchases.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8747" y="6067663"/>
            <a:ext cx="7779306" cy="1463040"/>
          </a:xfrm>
          <a:prstGeom prst="roundRect">
            <a:avLst>
              <a:gd name="adj" fmla="val 7500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45887" y="6067663"/>
            <a:ext cx="91440" cy="1463040"/>
          </a:xfrm>
          <a:prstGeom prst="roundRect">
            <a:avLst>
              <a:gd name="adj" fmla="val 31983"/>
            </a:avLst>
          </a:prstGeom>
          <a:solidFill>
            <a:srgbClr val="EF9C82"/>
          </a:solidFill>
          <a:ln/>
        </p:spPr>
      </p:sp>
      <p:sp>
        <p:nvSpPr>
          <p:cNvPr id="15" name="Text 12"/>
          <p:cNvSpPr/>
          <p:nvPr/>
        </p:nvSpPr>
        <p:spPr>
          <a:xfrm>
            <a:off x="6455093" y="6285428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Leveraging Data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55093" y="6689050"/>
            <a:ext cx="727519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can we use shopping data to identify trends, enhance engagement, and optimize strategies?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1480" y="373618"/>
            <a:ext cx="6510099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Data: A Comprehensive Look at Customer Purchases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271480" y="965002"/>
            <a:ext cx="8087320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dataset provides a rich view into consumer actions across various locations, product types, and seasons.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3271480" y="1335048"/>
            <a:ext cx="543401" cy="815102"/>
          </a:xfrm>
          <a:prstGeom prst="roundRect">
            <a:avLst>
              <a:gd name="adj" fmla="val 360011"/>
            </a:avLst>
          </a:prstGeom>
          <a:solidFill>
            <a:srgbClr val="3152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41263" y="1640681"/>
            <a:ext cx="203716" cy="2037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50732" y="1470898"/>
            <a:ext cx="1799511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Demographics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3950732" y="1752005"/>
            <a:ext cx="740806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Age, Gender, Customer ID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3271480" y="2286000"/>
            <a:ext cx="543401" cy="815102"/>
          </a:xfrm>
          <a:prstGeom prst="roundRect">
            <a:avLst>
              <a:gd name="adj" fmla="val 360011"/>
            </a:avLst>
          </a:prstGeom>
          <a:solidFill>
            <a:srgbClr val="315251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1263" y="2591633"/>
            <a:ext cx="203716" cy="20371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50732" y="2421850"/>
            <a:ext cx="1598176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Purchase Details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3950732" y="2702957"/>
            <a:ext cx="740806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Item, Category, Amount, Size, Color</a:t>
            </a:r>
            <a:endParaRPr lang="en-US" sz="1050" dirty="0"/>
          </a:p>
        </p:txBody>
      </p:sp>
      <p:sp>
        <p:nvSpPr>
          <p:cNvPr id="12" name="Shape 8"/>
          <p:cNvSpPr/>
          <p:nvPr/>
        </p:nvSpPr>
        <p:spPr>
          <a:xfrm>
            <a:off x="3271480" y="3236952"/>
            <a:ext cx="543401" cy="815102"/>
          </a:xfrm>
          <a:prstGeom prst="roundRect">
            <a:avLst>
              <a:gd name="adj" fmla="val 360011"/>
            </a:avLst>
          </a:prstGeom>
          <a:solidFill>
            <a:srgbClr val="315251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1263" y="3542586"/>
            <a:ext cx="203716" cy="20371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0732" y="3372803"/>
            <a:ext cx="1598176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Geographical Context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3950732" y="3653909"/>
            <a:ext cx="740806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Location</a:t>
            </a:r>
            <a:endParaRPr lang="en-US" sz="1050" dirty="0"/>
          </a:p>
        </p:txBody>
      </p:sp>
      <p:sp>
        <p:nvSpPr>
          <p:cNvPr id="16" name="Shape 11"/>
          <p:cNvSpPr/>
          <p:nvPr/>
        </p:nvSpPr>
        <p:spPr>
          <a:xfrm>
            <a:off x="3271480" y="4187904"/>
            <a:ext cx="543401" cy="815102"/>
          </a:xfrm>
          <a:prstGeom prst="roundRect">
            <a:avLst>
              <a:gd name="adj" fmla="val 360011"/>
            </a:avLst>
          </a:prstGeom>
          <a:solidFill>
            <a:srgbClr val="315251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1263" y="4493538"/>
            <a:ext cx="203716" cy="20371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50732" y="4323755"/>
            <a:ext cx="1598176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Seasonal Trends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3950732" y="4604861"/>
            <a:ext cx="740806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Season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3271480" y="5138857"/>
            <a:ext cx="543401" cy="815102"/>
          </a:xfrm>
          <a:prstGeom prst="roundRect">
            <a:avLst>
              <a:gd name="adj" fmla="val 360011"/>
            </a:avLst>
          </a:prstGeom>
          <a:solidFill>
            <a:srgbClr val="315251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1263" y="5444490"/>
            <a:ext cx="203716" cy="20371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950732" y="5274707"/>
            <a:ext cx="1775222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Feedback &amp; Engagement</a:t>
            </a:r>
            <a:endParaRPr lang="en-US" sz="1250" dirty="0"/>
          </a:p>
        </p:txBody>
      </p:sp>
      <p:sp>
        <p:nvSpPr>
          <p:cNvPr id="23" name="Text 16"/>
          <p:cNvSpPr/>
          <p:nvPr/>
        </p:nvSpPr>
        <p:spPr>
          <a:xfrm>
            <a:off x="3950732" y="5555813"/>
            <a:ext cx="740806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Rating, Reviews</a:t>
            </a:r>
            <a:endParaRPr lang="en-US" sz="1050" dirty="0"/>
          </a:p>
        </p:txBody>
      </p:sp>
      <p:sp>
        <p:nvSpPr>
          <p:cNvPr id="24" name="Shape 17"/>
          <p:cNvSpPr/>
          <p:nvPr/>
        </p:nvSpPr>
        <p:spPr>
          <a:xfrm>
            <a:off x="3271480" y="6089809"/>
            <a:ext cx="543401" cy="815102"/>
          </a:xfrm>
          <a:prstGeom prst="roundRect">
            <a:avLst>
              <a:gd name="adj" fmla="val 360011"/>
            </a:avLst>
          </a:prstGeom>
          <a:solidFill>
            <a:srgbClr val="315251"/>
          </a:solidFill>
          <a:ln/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41263" y="6395442"/>
            <a:ext cx="203716" cy="203716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3950732" y="6225659"/>
            <a:ext cx="1598176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Logistics &amp; Offers</a:t>
            </a:r>
            <a:endParaRPr lang="en-US" sz="1250" dirty="0"/>
          </a:p>
        </p:txBody>
      </p:sp>
      <p:sp>
        <p:nvSpPr>
          <p:cNvPr id="27" name="Text 19"/>
          <p:cNvSpPr/>
          <p:nvPr/>
        </p:nvSpPr>
        <p:spPr>
          <a:xfrm>
            <a:off x="3950732" y="6506766"/>
            <a:ext cx="740806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Shipping Type, Discount Used, Promo Code Used</a:t>
            </a:r>
            <a:endParaRPr lang="en-US" sz="1050" dirty="0"/>
          </a:p>
        </p:txBody>
      </p:sp>
      <p:sp>
        <p:nvSpPr>
          <p:cNvPr id="28" name="Shape 20"/>
          <p:cNvSpPr/>
          <p:nvPr/>
        </p:nvSpPr>
        <p:spPr>
          <a:xfrm>
            <a:off x="3271480" y="7040761"/>
            <a:ext cx="543401" cy="815102"/>
          </a:xfrm>
          <a:prstGeom prst="roundRect">
            <a:avLst>
              <a:gd name="adj" fmla="val 360011"/>
            </a:avLst>
          </a:prstGeom>
          <a:solidFill>
            <a:srgbClr val="315251"/>
          </a:solidFill>
          <a:ln/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41263" y="7346394"/>
            <a:ext cx="203716" cy="203716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3950732" y="7176611"/>
            <a:ext cx="1598176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Transaction Details</a:t>
            </a:r>
            <a:endParaRPr lang="en-US" sz="1250" dirty="0"/>
          </a:p>
        </p:txBody>
      </p:sp>
      <p:sp>
        <p:nvSpPr>
          <p:cNvPr id="31" name="Text 22"/>
          <p:cNvSpPr/>
          <p:nvPr/>
        </p:nvSpPr>
        <p:spPr>
          <a:xfrm>
            <a:off x="3950732" y="7457718"/>
            <a:ext cx="7408069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Payment Method, Order Frequency, Total Orders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65446" y="521970"/>
            <a:ext cx="550604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Analytical Toolkit &amp; Workflow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1665446" y="1348145"/>
            <a:ext cx="11299508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robust set of tools and a systematic approach ensured thorough analysis and insightful findings.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1665446" y="2055019"/>
            <a:ext cx="2679740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Tools Utilized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665446" y="2579727"/>
            <a:ext cx="541829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 (Pandas):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Data assessing &amp; cleaning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665446" y="2949654"/>
            <a:ext cx="5418296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Matplotlib &amp; Seaborn: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Exploratory Data Analysis visualizations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665446" y="3623191"/>
            <a:ext cx="541829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Data analysis and insights extraction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665446" y="3993118"/>
            <a:ext cx="5418296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BI &amp; Tableau: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Final interactive dashboards and story integration</a:t>
            </a:r>
            <a:endParaRPr lang="en-US" sz="14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4278" y="2078712"/>
            <a:ext cx="5418296" cy="5418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68956" y="567928"/>
            <a:ext cx="5990630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Analytical Toolkit &amp; Workflow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956" y="1466731"/>
            <a:ext cx="1032391" cy="12389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07801" y="1673185"/>
            <a:ext cx="242923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Assessing</a:t>
            </a:r>
            <a:endParaRPr lang="en-US" sz="1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56" y="2705695"/>
            <a:ext cx="1032391" cy="12389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07801" y="2912150"/>
            <a:ext cx="242923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2407801" y="3339584"/>
            <a:ext cx="1105364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(Python Pandas)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56" y="3944660"/>
            <a:ext cx="1032391" cy="123896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407801" y="4151114"/>
            <a:ext cx="278237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Exploratory Data Analysis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2407801" y="4578548"/>
            <a:ext cx="1105364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(Matplotlib, Seaborn, SQL)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56" y="5183624"/>
            <a:ext cx="1032391" cy="123896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407801" y="5390078"/>
            <a:ext cx="242923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Insights Formulation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956" y="6422588"/>
            <a:ext cx="1032391" cy="12389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07801" y="6629043"/>
            <a:ext cx="242923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Design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2407801" y="7056477"/>
            <a:ext cx="11053643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(Power BI, Tableau)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5443"/>
            <a:ext cx="1089302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Dashboard Focus: Uncovering Key Performance Areas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2747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Three targeted dashboards provide a deep dive into revenue, customer engagement, and operational performance.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79702"/>
            <a:ext cx="4118848" cy="25455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164574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Rhythms: Season &amp; Category 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012061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Visualizes sales and revenue variation by season and product categories, identifying peak periods and top-performing segments.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2379702"/>
            <a:ext cx="4118848" cy="25455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5164574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Footprint &amp; Engagement Insights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5776" y="6012061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Highlights customer segments, order frequency patterns, and regional distribution to understand our customer base.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2379702"/>
            <a:ext cx="4118848" cy="25455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5164574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Delivering Delight: Satisfaction &amp; Operational Performance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3828" y="6012061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Analyzes how shipping methods and discounts impact customer ratings and overall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22609" y="508040"/>
            <a:ext cx="5771555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Insights: What the Data Revealed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1822609" y="1311116"/>
            <a:ext cx="1098506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analysis uncovered several significant patterns in customer behavior and operational performance.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1822609" y="1911906"/>
            <a:ext cx="92154" cy="92154"/>
          </a:xfrm>
          <a:prstGeom prst="roundRect">
            <a:avLst>
              <a:gd name="adj" fmla="val 496126"/>
            </a:avLst>
          </a:prstGeom>
          <a:solidFill>
            <a:srgbClr val="EF9C82"/>
          </a:solidFill>
          <a:ln/>
        </p:spPr>
      </p:sp>
      <p:sp>
        <p:nvSpPr>
          <p:cNvPr id="5" name="Text 3"/>
          <p:cNvSpPr/>
          <p:nvPr/>
        </p:nvSpPr>
        <p:spPr>
          <a:xfrm>
            <a:off x="2099191" y="1813917"/>
            <a:ext cx="217086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Seasonal Peaks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2099191" y="2195751"/>
            <a:ext cx="107084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Most orders were placed during the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Spring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season, while the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Fall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season accounted for the most costly orders.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1822609" y="2957989"/>
            <a:ext cx="92154" cy="92154"/>
          </a:xfrm>
          <a:prstGeom prst="roundRect">
            <a:avLst>
              <a:gd name="adj" fmla="val 496126"/>
            </a:avLst>
          </a:prstGeom>
          <a:solidFill>
            <a:srgbClr val="EF9C82"/>
          </a:solidFill>
          <a:ln/>
        </p:spPr>
      </p:sp>
      <p:sp>
        <p:nvSpPr>
          <p:cNvPr id="8" name="Text 6"/>
          <p:cNvSpPr/>
          <p:nvPr/>
        </p:nvSpPr>
        <p:spPr>
          <a:xfrm>
            <a:off x="2099191" y="2860000"/>
            <a:ext cx="217086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Shipping Anomaly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2099191" y="3241834"/>
            <a:ext cx="107084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 shipping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surprisingly received higher ratings than faster methods like Next Day Air and Store Pickup.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1822609" y="4004072"/>
            <a:ext cx="92154" cy="92154"/>
          </a:xfrm>
          <a:prstGeom prst="roundRect">
            <a:avLst>
              <a:gd name="adj" fmla="val 496126"/>
            </a:avLst>
          </a:prstGeom>
          <a:solidFill>
            <a:srgbClr val="EF9C82"/>
          </a:solidFill>
          <a:ln/>
        </p:spPr>
      </p:sp>
      <p:sp>
        <p:nvSpPr>
          <p:cNvPr id="11" name="Text 9"/>
          <p:cNvSpPr/>
          <p:nvPr/>
        </p:nvSpPr>
        <p:spPr>
          <a:xfrm>
            <a:off x="2099191" y="3906083"/>
            <a:ext cx="2170867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Regional Disparities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2099191" y="4287917"/>
            <a:ext cx="107084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Minnesota and Delaware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had fewer orders compared to other states, indicating potential growth areas.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1822609" y="5050155"/>
            <a:ext cx="92154" cy="92154"/>
          </a:xfrm>
          <a:prstGeom prst="roundRect">
            <a:avLst>
              <a:gd name="adj" fmla="val 496126"/>
            </a:avLst>
          </a:prstGeom>
          <a:solidFill>
            <a:srgbClr val="EF9C82"/>
          </a:solidFill>
          <a:ln/>
        </p:spPr>
      </p:sp>
      <p:sp>
        <p:nvSpPr>
          <p:cNvPr id="14" name="Text 12"/>
          <p:cNvSpPr/>
          <p:nvPr/>
        </p:nvSpPr>
        <p:spPr>
          <a:xfrm>
            <a:off x="2099191" y="4952167"/>
            <a:ext cx="242554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Underperforming Colors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2099191" y="5334000"/>
            <a:ext cx="107084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Products in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Maroon, Violet, and Gray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had comparatively lower sales.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1822609" y="6096238"/>
            <a:ext cx="92154" cy="92154"/>
          </a:xfrm>
          <a:prstGeom prst="roundRect">
            <a:avLst>
              <a:gd name="adj" fmla="val 496126"/>
            </a:avLst>
          </a:prstGeom>
          <a:solidFill>
            <a:srgbClr val="EF9C82"/>
          </a:solidFill>
          <a:ln/>
        </p:spPr>
      </p:sp>
      <p:sp>
        <p:nvSpPr>
          <p:cNvPr id="17" name="Text 15"/>
          <p:cNvSpPr/>
          <p:nvPr/>
        </p:nvSpPr>
        <p:spPr>
          <a:xfrm>
            <a:off x="2099191" y="5998250"/>
            <a:ext cx="2248495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Category &amp; Loyalty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2099191" y="6380083"/>
            <a:ext cx="107084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Clothing category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was the biggest revenue driver, with loyal customers accounting for roughly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80% of revenue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822609" y="7142321"/>
            <a:ext cx="92154" cy="92154"/>
          </a:xfrm>
          <a:prstGeom prst="roundRect">
            <a:avLst>
              <a:gd name="adj" fmla="val 496126"/>
            </a:avLst>
          </a:prstGeom>
          <a:solidFill>
            <a:srgbClr val="EF9C82"/>
          </a:solidFill>
          <a:ln/>
        </p:spPr>
      </p:sp>
      <p:sp>
        <p:nvSpPr>
          <p:cNvPr id="20" name="Text 18"/>
          <p:cNvSpPr/>
          <p:nvPr/>
        </p:nvSpPr>
        <p:spPr>
          <a:xfrm>
            <a:off x="2099191" y="7044333"/>
            <a:ext cx="2315289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High-Frequency Buyers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2099191" y="7426166"/>
            <a:ext cx="1070848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Weekly and Fortnightly buyers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showed higher spending behavior, highlighting the value of frequent purchases.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935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77672" y="3044666"/>
            <a:ext cx="6721316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Recommendations for Growth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1377672" y="3813215"/>
            <a:ext cx="11875056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Leveraging these insights, we can implement targeted strategies to optimize sales and customer satisfaction.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1377672" y="4655820"/>
            <a:ext cx="3825359" cy="3022521"/>
          </a:xfrm>
          <a:prstGeom prst="roundRect">
            <a:avLst>
              <a:gd name="adj" fmla="val 3630"/>
            </a:avLst>
          </a:prstGeom>
          <a:solidFill>
            <a:srgbClr val="123332"/>
          </a:solidFill>
          <a:ln/>
        </p:spPr>
      </p:sp>
      <p:sp>
        <p:nvSpPr>
          <p:cNvPr id="6" name="Shape 3"/>
          <p:cNvSpPr/>
          <p:nvPr/>
        </p:nvSpPr>
        <p:spPr>
          <a:xfrm>
            <a:off x="1377672" y="4632960"/>
            <a:ext cx="3825359" cy="91440"/>
          </a:xfrm>
          <a:prstGeom prst="roundRect">
            <a:avLst>
              <a:gd name="adj" fmla="val 32724"/>
            </a:avLst>
          </a:prstGeom>
          <a:solidFill>
            <a:srgbClr val="EF9C82"/>
          </a:solidFill>
          <a:ln/>
        </p:spPr>
      </p:sp>
      <p:sp>
        <p:nvSpPr>
          <p:cNvPr id="7" name="Shape 4"/>
          <p:cNvSpPr/>
          <p:nvPr/>
        </p:nvSpPr>
        <p:spPr>
          <a:xfrm>
            <a:off x="2991088" y="4356616"/>
            <a:ext cx="598408" cy="598408"/>
          </a:xfrm>
          <a:prstGeom prst="roundRect">
            <a:avLst>
              <a:gd name="adj" fmla="val 152805"/>
            </a:avLst>
          </a:prstGeom>
          <a:solidFill>
            <a:srgbClr val="EF9C82"/>
          </a:solidFill>
          <a:ln/>
        </p:spPr>
      </p:sp>
      <p:sp>
        <p:nvSpPr>
          <p:cNvPr id="8" name="Text 5"/>
          <p:cNvSpPr/>
          <p:nvPr/>
        </p:nvSpPr>
        <p:spPr>
          <a:xfrm>
            <a:off x="3170634" y="450615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599962" y="5154454"/>
            <a:ext cx="2699742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Seasonal Marketing Boost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599962" y="5567363"/>
            <a:ext cx="3380780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marketing campaigns on Spring and Fall to capitalize on peak demand and high-value orders.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5402461" y="4655820"/>
            <a:ext cx="3825359" cy="3022521"/>
          </a:xfrm>
          <a:prstGeom prst="roundRect">
            <a:avLst>
              <a:gd name="adj" fmla="val 3630"/>
            </a:avLst>
          </a:prstGeom>
          <a:solidFill>
            <a:srgbClr val="123332"/>
          </a:solidFill>
          <a:ln/>
        </p:spPr>
      </p:sp>
      <p:sp>
        <p:nvSpPr>
          <p:cNvPr id="12" name="Shape 9"/>
          <p:cNvSpPr/>
          <p:nvPr/>
        </p:nvSpPr>
        <p:spPr>
          <a:xfrm>
            <a:off x="5402461" y="4632960"/>
            <a:ext cx="3825359" cy="91440"/>
          </a:xfrm>
          <a:prstGeom prst="roundRect">
            <a:avLst>
              <a:gd name="adj" fmla="val 32724"/>
            </a:avLst>
          </a:prstGeom>
          <a:solidFill>
            <a:srgbClr val="EF9C82"/>
          </a:solidFill>
          <a:ln/>
        </p:spPr>
      </p:sp>
      <p:sp>
        <p:nvSpPr>
          <p:cNvPr id="13" name="Shape 10"/>
          <p:cNvSpPr/>
          <p:nvPr/>
        </p:nvSpPr>
        <p:spPr>
          <a:xfrm>
            <a:off x="7015877" y="4356616"/>
            <a:ext cx="598408" cy="598408"/>
          </a:xfrm>
          <a:prstGeom prst="roundRect">
            <a:avLst>
              <a:gd name="adj" fmla="val 152805"/>
            </a:avLst>
          </a:prstGeom>
          <a:solidFill>
            <a:srgbClr val="EF9C82"/>
          </a:solidFill>
          <a:ln/>
        </p:spPr>
      </p:sp>
      <p:sp>
        <p:nvSpPr>
          <p:cNvPr id="14" name="Text 11"/>
          <p:cNvSpPr/>
          <p:nvPr/>
        </p:nvSpPr>
        <p:spPr>
          <a:xfrm>
            <a:off x="7195423" y="450615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624751" y="5154454"/>
            <a:ext cx="3380780" cy="586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Investigate Shipping Performance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5624751" y="5860613"/>
            <a:ext cx="3380780" cy="1595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Deep dive into why Standard shipping outperforms premium options to address potential pricing or reliability issues with faster methods.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9427250" y="4655820"/>
            <a:ext cx="3825478" cy="3022521"/>
          </a:xfrm>
          <a:prstGeom prst="roundRect">
            <a:avLst>
              <a:gd name="adj" fmla="val 3630"/>
            </a:avLst>
          </a:prstGeom>
          <a:solidFill>
            <a:srgbClr val="123332"/>
          </a:solidFill>
          <a:ln/>
        </p:spPr>
      </p:sp>
      <p:sp>
        <p:nvSpPr>
          <p:cNvPr id="18" name="Shape 15"/>
          <p:cNvSpPr/>
          <p:nvPr/>
        </p:nvSpPr>
        <p:spPr>
          <a:xfrm>
            <a:off x="9427250" y="4632960"/>
            <a:ext cx="3825478" cy="91440"/>
          </a:xfrm>
          <a:prstGeom prst="roundRect">
            <a:avLst>
              <a:gd name="adj" fmla="val 32724"/>
            </a:avLst>
          </a:prstGeom>
          <a:solidFill>
            <a:srgbClr val="EF9C82"/>
          </a:solidFill>
          <a:ln/>
        </p:spPr>
      </p:sp>
      <p:sp>
        <p:nvSpPr>
          <p:cNvPr id="19" name="Shape 16"/>
          <p:cNvSpPr/>
          <p:nvPr/>
        </p:nvSpPr>
        <p:spPr>
          <a:xfrm>
            <a:off x="11040785" y="4356616"/>
            <a:ext cx="598408" cy="598408"/>
          </a:xfrm>
          <a:prstGeom prst="roundRect">
            <a:avLst>
              <a:gd name="adj" fmla="val 152805"/>
            </a:avLst>
          </a:prstGeom>
          <a:solidFill>
            <a:srgbClr val="EF9C82"/>
          </a:solidFill>
          <a:ln/>
        </p:spPr>
      </p:sp>
      <p:sp>
        <p:nvSpPr>
          <p:cNvPr id="20" name="Text 17"/>
          <p:cNvSpPr/>
          <p:nvPr/>
        </p:nvSpPr>
        <p:spPr>
          <a:xfrm>
            <a:off x="11220331" y="450615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9649539" y="5154454"/>
            <a:ext cx="2839998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Targeted Color Promotions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9649539" y="5567363"/>
            <a:ext cx="3380899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Run color-based promotions for low-performing items in Maroon, Violet, and Gray to clear inventory and attract new buyers.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514" y="899993"/>
            <a:ext cx="7699772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Recommendations for Growth (Cont.)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208514" y="2489716"/>
            <a:ext cx="3746778" cy="2492097"/>
          </a:xfrm>
          <a:prstGeom prst="roundRect">
            <a:avLst>
              <a:gd name="adj" fmla="val 4403"/>
            </a:avLst>
          </a:prstGeom>
          <a:solidFill>
            <a:srgbClr val="123332"/>
          </a:solidFill>
          <a:ln/>
        </p:spPr>
      </p:sp>
      <p:sp>
        <p:nvSpPr>
          <p:cNvPr id="5" name="Shape 2"/>
          <p:cNvSpPr/>
          <p:nvPr/>
        </p:nvSpPr>
        <p:spPr>
          <a:xfrm>
            <a:off x="6208514" y="2466856"/>
            <a:ext cx="3746778" cy="91440"/>
          </a:xfrm>
          <a:prstGeom prst="roundRect">
            <a:avLst>
              <a:gd name="adj" fmla="val 33847"/>
            </a:avLst>
          </a:prstGeom>
          <a:solidFill>
            <a:srgbClr val="EF9C82"/>
          </a:solidFill>
          <a:ln/>
        </p:spPr>
      </p:sp>
      <p:sp>
        <p:nvSpPr>
          <p:cNvPr id="6" name="Shape 3"/>
          <p:cNvSpPr/>
          <p:nvPr/>
        </p:nvSpPr>
        <p:spPr>
          <a:xfrm>
            <a:off x="7772400" y="2180273"/>
            <a:ext cx="618887" cy="618887"/>
          </a:xfrm>
          <a:prstGeom prst="roundRect">
            <a:avLst>
              <a:gd name="adj" fmla="val 147749"/>
            </a:avLst>
          </a:prstGeom>
          <a:solidFill>
            <a:srgbClr val="EF9C82"/>
          </a:solidFill>
          <a:ln/>
        </p:spPr>
      </p:sp>
      <p:sp>
        <p:nvSpPr>
          <p:cNvPr id="7" name="Text 4"/>
          <p:cNvSpPr/>
          <p:nvPr/>
        </p:nvSpPr>
        <p:spPr>
          <a:xfrm>
            <a:off x="7958018" y="2334935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37590" y="3005495"/>
            <a:ext cx="2880836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 Loyalty Programs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437590" y="3432572"/>
            <a:ext cx="3288625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Encourage subscription and loyalty programs specifically for high-frequency buyers to maximize their lifetime value.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161508" y="2489716"/>
            <a:ext cx="3746778" cy="2492097"/>
          </a:xfrm>
          <a:prstGeom prst="roundRect">
            <a:avLst>
              <a:gd name="adj" fmla="val 4403"/>
            </a:avLst>
          </a:prstGeom>
          <a:solidFill>
            <a:srgbClr val="123332"/>
          </a:solidFill>
          <a:ln/>
        </p:spPr>
      </p:sp>
      <p:sp>
        <p:nvSpPr>
          <p:cNvPr id="11" name="Shape 8"/>
          <p:cNvSpPr/>
          <p:nvPr/>
        </p:nvSpPr>
        <p:spPr>
          <a:xfrm>
            <a:off x="10161508" y="2466856"/>
            <a:ext cx="3746778" cy="91440"/>
          </a:xfrm>
          <a:prstGeom prst="roundRect">
            <a:avLst>
              <a:gd name="adj" fmla="val 33847"/>
            </a:avLst>
          </a:prstGeom>
          <a:solidFill>
            <a:srgbClr val="EF9C82"/>
          </a:solidFill>
          <a:ln/>
        </p:spPr>
      </p:sp>
      <p:sp>
        <p:nvSpPr>
          <p:cNvPr id="12" name="Shape 9"/>
          <p:cNvSpPr/>
          <p:nvPr/>
        </p:nvSpPr>
        <p:spPr>
          <a:xfrm>
            <a:off x="11725394" y="2180273"/>
            <a:ext cx="618887" cy="618887"/>
          </a:xfrm>
          <a:prstGeom prst="roundRect">
            <a:avLst>
              <a:gd name="adj" fmla="val 147749"/>
            </a:avLst>
          </a:prstGeom>
          <a:solidFill>
            <a:srgbClr val="EF9C82"/>
          </a:solidFill>
          <a:ln/>
        </p:spPr>
      </p:sp>
      <p:sp>
        <p:nvSpPr>
          <p:cNvPr id="13" name="Text 10"/>
          <p:cNvSpPr/>
          <p:nvPr/>
        </p:nvSpPr>
        <p:spPr>
          <a:xfrm>
            <a:off x="11911013" y="2334935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90584" y="3005495"/>
            <a:ext cx="242732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Discounting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90584" y="3432572"/>
            <a:ext cx="3288625" cy="1320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discount offers strategically to boost engagement without negatively impacting customer ratings or brand perception.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8514" y="5497473"/>
            <a:ext cx="7699772" cy="1832015"/>
          </a:xfrm>
          <a:prstGeom prst="roundRect">
            <a:avLst>
              <a:gd name="adj" fmla="val 5989"/>
            </a:avLst>
          </a:prstGeom>
          <a:solidFill>
            <a:srgbClr val="123332"/>
          </a:solidFill>
          <a:ln/>
        </p:spPr>
      </p:sp>
      <p:sp>
        <p:nvSpPr>
          <p:cNvPr id="17" name="Shape 14"/>
          <p:cNvSpPr/>
          <p:nvPr/>
        </p:nvSpPr>
        <p:spPr>
          <a:xfrm>
            <a:off x="6208514" y="5474613"/>
            <a:ext cx="7699772" cy="91440"/>
          </a:xfrm>
          <a:prstGeom prst="roundRect">
            <a:avLst>
              <a:gd name="adj" fmla="val 33847"/>
            </a:avLst>
          </a:prstGeom>
          <a:solidFill>
            <a:srgbClr val="EF9C82"/>
          </a:solidFill>
          <a:ln/>
        </p:spPr>
      </p:sp>
      <p:sp>
        <p:nvSpPr>
          <p:cNvPr id="18" name="Shape 15"/>
          <p:cNvSpPr/>
          <p:nvPr/>
        </p:nvSpPr>
        <p:spPr>
          <a:xfrm>
            <a:off x="9748957" y="5188029"/>
            <a:ext cx="618887" cy="618887"/>
          </a:xfrm>
          <a:prstGeom prst="roundRect">
            <a:avLst>
              <a:gd name="adj" fmla="val 147749"/>
            </a:avLst>
          </a:prstGeom>
          <a:solidFill>
            <a:srgbClr val="EF9C82"/>
          </a:solidFill>
          <a:ln/>
        </p:spPr>
      </p:sp>
      <p:sp>
        <p:nvSpPr>
          <p:cNvPr id="19" name="Text 16"/>
          <p:cNvSpPr/>
          <p:nvPr/>
        </p:nvSpPr>
        <p:spPr>
          <a:xfrm>
            <a:off x="9934575" y="5342692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437590" y="6013252"/>
            <a:ext cx="296834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Regional Market Expansion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437590" y="6440329"/>
            <a:ext cx="7241619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tailored campaigns for underserved regions like Minnesota and Delaware to tap into new customer bases.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2026-01-25T17:22:13Z</dcterms:created>
  <dcterms:modified xsi:type="dcterms:W3CDTF">2026-01-25T17:22:13Z</dcterms:modified>
</cp:coreProperties>
</file>